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sldIdLst>
    <p:sldId id="256" r:id="rId2"/>
    <p:sldId id="439" r:id="rId3"/>
    <p:sldId id="458" r:id="rId4"/>
    <p:sldId id="396" r:id="rId5"/>
    <p:sldId id="397" r:id="rId6"/>
    <p:sldId id="286" r:id="rId7"/>
    <p:sldId id="258" r:id="rId8"/>
    <p:sldId id="432" r:id="rId9"/>
    <p:sldId id="372" r:id="rId10"/>
    <p:sldId id="374" r:id="rId11"/>
    <p:sldId id="395" r:id="rId12"/>
    <p:sldId id="338" r:id="rId13"/>
    <p:sldId id="339" r:id="rId14"/>
    <p:sldId id="394" r:id="rId15"/>
    <p:sldId id="302" r:id="rId16"/>
    <p:sldId id="340" r:id="rId17"/>
    <p:sldId id="373" r:id="rId18"/>
    <p:sldId id="398" r:id="rId19"/>
    <p:sldId id="399" r:id="rId20"/>
    <p:sldId id="300" r:id="rId21"/>
    <p:sldId id="259" r:id="rId22"/>
    <p:sldId id="301" r:id="rId23"/>
    <p:sldId id="341" r:id="rId24"/>
    <p:sldId id="437" r:id="rId25"/>
    <p:sldId id="261" r:id="rId26"/>
    <p:sldId id="343" r:id="rId27"/>
    <p:sldId id="334" r:id="rId28"/>
    <p:sldId id="335" r:id="rId2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4AC7-89AC-45C8-ABBC-5BD55E8932B0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E842F-A36B-4365-BC55-8C1AAAFC5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964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yo-sampo.net/grammar-jlptn4-causative-passive-form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25</a:t>
            </a:r>
            <a:r>
              <a:rPr kumimoji="1" lang="ja-JP" altLang="en-US" dirty="0"/>
              <a:t>課　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餃子作り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291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2" name="Picture 2" descr="C:\Users\akira\Desktop\eiki1016-768x48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496000" cy="53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3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使役受け身文の助詞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ja-JP" dirty="0"/>
              <a:t>《</a:t>
            </a:r>
            <a:r>
              <a:rPr kumimoji="1" lang="ja-JP" altLang="en-US" dirty="0"/>
              <a:t>自動詞</a:t>
            </a:r>
            <a:r>
              <a:rPr kumimoji="1" lang="en-US" altLang="ja-JP" dirty="0"/>
              <a:t>》</a:t>
            </a:r>
          </a:p>
          <a:p>
            <a:pPr marL="0" indent="0">
              <a:buNone/>
            </a:pPr>
            <a:r>
              <a:rPr kumimoji="1" lang="ja-JP" altLang="en-US" dirty="0"/>
              <a:t>先生は学生を立たせました。（使役）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⇒学生は先生</a:t>
            </a:r>
            <a:r>
              <a:rPr lang="ja-JP" altLang="en-US" u="sng" dirty="0"/>
              <a:t>に</a:t>
            </a:r>
            <a:r>
              <a:rPr lang="ja-JP" altLang="en-US" dirty="0"/>
              <a:t>立たされました。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　　　　　　　　　　（使役受け身）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《</a:t>
            </a:r>
            <a:r>
              <a:rPr kumimoji="1" lang="ja-JP" altLang="en-US" dirty="0"/>
              <a:t>他動詞</a:t>
            </a:r>
            <a:r>
              <a:rPr kumimoji="1" lang="en-US" altLang="ja-JP" dirty="0"/>
              <a:t>》</a:t>
            </a:r>
          </a:p>
          <a:p>
            <a:pPr marL="0" indent="0">
              <a:buNone/>
            </a:pPr>
            <a:r>
              <a:rPr kumimoji="1" lang="ja-JP" altLang="en-US" dirty="0"/>
              <a:t>先生は学生に窓を開けさせました。</a:t>
            </a:r>
            <a:r>
              <a:rPr lang="ja-JP" altLang="en-US" dirty="0"/>
              <a:t>（使役）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⇒学生は先生</a:t>
            </a:r>
            <a:r>
              <a:rPr lang="ja-JP" altLang="en-US" u="sng" dirty="0"/>
              <a:t>に</a:t>
            </a:r>
            <a:r>
              <a:rPr lang="ja-JP" altLang="en-US" dirty="0"/>
              <a:t>窓を開けさせられました。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　　　　　　　　　　　　（使役受け身）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811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一郎君は学校に行きます。</a:t>
            </a:r>
          </a:p>
        </p:txBody>
      </p:sp>
      <p:pic>
        <p:nvPicPr>
          <p:cNvPr id="1026" name="Picture 2" descr="C:\Users\akira\Desktop\shiu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920000" cy="518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3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sz="2700" dirty="0"/>
              <a:t>お母さんは二郎君を学校に行かせます。（使役）</a:t>
            </a:r>
            <a:br>
              <a:rPr kumimoji="1" lang="en-US" altLang="ja-JP" sz="2700" dirty="0"/>
            </a:br>
            <a:r>
              <a:rPr kumimoji="1" lang="ja-JP" altLang="en-US" sz="2700" dirty="0"/>
              <a:t>二郎君はお母さん</a:t>
            </a:r>
            <a:r>
              <a:rPr kumimoji="1" lang="ja-JP" altLang="en-US" sz="2700" u="sng" dirty="0"/>
              <a:t>に</a:t>
            </a:r>
            <a:r>
              <a:rPr kumimoji="1" lang="ja-JP" altLang="en-US" sz="2700" dirty="0"/>
              <a:t>学校に行かされます。（使役受け身）</a:t>
            </a:r>
          </a:p>
        </p:txBody>
      </p:sp>
      <p:pic>
        <p:nvPicPr>
          <p:cNvPr id="2050" name="Picture 2" descr="C:\Users\akira\Desktop\sai-khien-trong-tieng-nhat-E4BDBFE5BDB9E5BDA2EFBC8DE38197E38188E3818DE38191E3818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056000" cy="502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579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≪使役≫⇒</a:t>
            </a:r>
            <a:r>
              <a:rPr lang="en-US" altLang="ja-JP" dirty="0"/>
              <a:t>《</a:t>
            </a:r>
            <a:r>
              <a:rPr lang="ja-JP" altLang="en-US" dirty="0"/>
              <a:t>使役受け身</a:t>
            </a:r>
            <a:r>
              <a:rPr lang="en-US" altLang="ja-JP" dirty="0"/>
              <a:t>》</a:t>
            </a:r>
            <a:br>
              <a:rPr lang="en-US" altLang="ja-JP" dirty="0"/>
            </a:br>
            <a:r>
              <a:rPr lang="ja-JP" altLang="en-US" sz="1800" dirty="0"/>
              <a:t>参考：</a:t>
            </a:r>
            <a:r>
              <a:rPr lang="en-US" altLang="ja-JP" sz="1800" dirty="0"/>
              <a:t>https://www.zhihu.com/question/401615821/answer/1302044302</a:t>
            </a:r>
            <a:endParaRPr kumimoji="1" lang="ja-JP" altLang="en-US" sz="1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8244000" cy="543600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zh-CN" altLang="en-US" sz="2500" dirty="0">
                <a:solidFill>
                  <a:prstClr val="black"/>
                </a:solidFill>
              </a:rPr>
              <a:t>单一的使役态确实有强迫命令的语气，但是被迫以及无可奈何，不满的语气没有使役被动那么强烈</a:t>
            </a:r>
            <a:endParaRPr lang="en-US" altLang="ja-JP" sz="25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ja-JP" altLang="en-US" sz="2500" dirty="0">
                <a:solidFill>
                  <a:prstClr val="black"/>
                </a:solidFill>
              </a:rPr>
              <a:t>◎</a:t>
            </a:r>
            <a:r>
              <a:rPr lang="ja-JP" altLang="ja-JP" sz="2500" dirty="0">
                <a:solidFill>
                  <a:prstClr val="black"/>
                </a:solidFill>
              </a:rPr>
              <a:t>１．</a:t>
            </a:r>
            <a:r>
              <a:rPr lang="ja-JP" altLang="en-US" sz="2500" dirty="0">
                <a:solidFill>
                  <a:prstClr val="black"/>
                </a:solidFill>
              </a:rPr>
              <a:t>強制⇒</a:t>
            </a:r>
            <a:r>
              <a:rPr lang="en-US" altLang="ja-JP" sz="2500" dirty="0">
                <a:solidFill>
                  <a:prstClr val="black"/>
                </a:solidFill>
              </a:rPr>
              <a:t>make</a:t>
            </a:r>
          </a:p>
          <a:p>
            <a:pPr marL="0" lvl="0" indent="0">
              <a:buNone/>
            </a:pPr>
            <a:r>
              <a:rPr lang="ja-JP" altLang="ja-JP" sz="2500" dirty="0">
                <a:solidFill>
                  <a:prstClr val="black"/>
                </a:solidFill>
              </a:rPr>
              <a:t>　兄は妹に部屋を掃除させた。</a:t>
            </a:r>
            <a:endParaRPr lang="en-US" altLang="ja-JP" sz="25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ja-JP" altLang="en-US" sz="2500" dirty="0">
                <a:solidFill>
                  <a:prstClr val="black"/>
                </a:solidFill>
              </a:rPr>
              <a:t>⇒妹は兄に部屋を掃除させられた。</a:t>
            </a:r>
            <a:endParaRPr lang="ja-JP" altLang="ja-JP" sz="25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ja-JP" sz="2500" dirty="0">
                <a:solidFill>
                  <a:prstClr val="black"/>
                </a:solidFill>
              </a:rPr>
              <a:t>×</a:t>
            </a:r>
            <a:r>
              <a:rPr lang="ja-JP" altLang="ja-JP" sz="2500" dirty="0">
                <a:solidFill>
                  <a:prstClr val="black"/>
                </a:solidFill>
              </a:rPr>
              <a:t>２．</a:t>
            </a:r>
            <a:r>
              <a:rPr lang="ja-JP" altLang="en-US" sz="2500" dirty="0">
                <a:solidFill>
                  <a:prstClr val="black"/>
                </a:solidFill>
              </a:rPr>
              <a:t>放任、許可⇒</a:t>
            </a:r>
            <a:r>
              <a:rPr lang="en-US" altLang="ja-JP" sz="2500" dirty="0">
                <a:solidFill>
                  <a:prstClr val="black"/>
                </a:solidFill>
              </a:rPr>
              <a:t>let</a:t>
            </a:r>
          </a:p>
          <a:p>
            <a:pPr marL="0" lvl="0" indent="0">
              <a:buNone/>
            </a:pPr>
            <a:r>
              <a:rPr lang="ja-JP" altLang="ja-JP" sz="2500" dirty="0">
                <a:solidFill>
                  <a:prstClr val="black"/>
                </a:solidFill>
              </a:rPr>
              <a:t>　　　父は子どもにやりたいことをやらせた。</a:t>
            </a:r>
            <a:r>
              <a:rPr lang="ja-JP" altLang="en-US" sz="2500" dirty="0">
                <a:solidFill>
                  <a:prstClr val="black"/>
                </a:solidFill>
              </a:rPr>
              <a:t>⇒</a:t>
            </a:r>
            <a:r>
              <a:rPr lang="en-US" altLang="ja-JP" sz="2500" dirty="0">
                <a:solidFill>
                  <a:prstClr val="black"/>
                </a:solidFill>
              </a:rPr>
              <a:t>×</a:t>
            </a:r>
            <a:endParaRPr lang="ja-JP" altLang="ja-JP" sz="25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ja-JP" altLang="en-US" sz="2500" dirty="0">
                <a:solidFill>
                  <a:prstClr val="black"/>
                </a:solidFill>
              </a:rPr>
              <a:t>△</a:t>
            </a:r>
            <a:r>
              <a:rPr lang="ja-JP" altLang="ja-JP" sz="2500" dirty="0">
                <a:solidFill>
                  <a:prstClr val="black"/>
                </a:solidFill>
              </a:rPr>
              <a:t>３．</a:t>
            </a:r>
            <a:r>
              <a:rPr lang="ja-JP" altLang="en-US" sz="2500" dirty="0">
                <a:solidFill>
                  <a:prstClr val="black"/>
                </a:solidFill>
              </a:rPr>
              <a:t>誘発（感情の原因）⇒叫人，令人</a:t>
            </a:r>
            <a:endParaRPr lang="en-US" altLang="ja-JP" sz="25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ja-JP" altLang="ja-JP" sz="2500" dirty="0">
                <a:solidFill>
                  <a:prstClr val="black"/>
                </a:solidFill>
              </a:rPr>
              <a:t>　　　その作品は人々を感動させた。</a:t>
            </a:r>
            <a:endParaRPr lang="en-US" altLang="ja-JP" sz="25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ja-JP" altLang="en-US" sz="2500" dirty="0">
                <a:solidFill>
                  <a:prstClr val="black"/>
                </a:solidFill>
              </a:rPr>
              <a:t>　　⇒（人々は）その作品に感動させられた。</a:t>
            </a:r>
            <a:endParaRPr lang="en-US" altLang="ja-JP" sz="25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ja-JP" altLang="en-US" sz="2500" dirty="0">
                <a:solidFill>
                  <a:prstClr val="black"/>
                </a:solidFill>
              </a:rPr>
              <a:t>　　　そのコーヒーは私のよい記憶を思い出させてくれる。</a:t>
            </a:r>
            <a:endParaRPr lang="en-US" altLang="ja-JP" sz="25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ja-JP" altLang="en-US" sz="2500" dirty="0">
                <a:solidFill>
                  <a:prstClr val="black"/>
                </a:solidFill>
              </a:rPr>
              <a:t>　　　（</a:t>
            </a:r>
            <a:r>
              <a:rPr lang="zh-CN" altLang="en-US" sz="2500" dirty="0">
                <a:solidFill>
                  <a:prstClr val="black"/>
                </a:solidFill>
              </a:rPr>
              <a:t>那个咖啡让我想到了美好的回忆</a:t>
            </a:r>
            <a:r>
              <a:rPr lang="ja-JP" altLang="en-US" sz="2500" dirty="0">
                <a:solidFill>
                  <a:prstClr val="black"/>
                </a:solidFill>
              </a:rPr>
              <a:t>）</a:t>
            </a:r>
            <a:endParaRPr lang="en-US" altLang="ja-JP" sz="25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ja-JP" altLang="en-US" sz="2500" dirty="0">
                <a:solidFill>
                  <a:prstClr val="black"/>
                </a:solidFill>
              </a:rPr>
              <a:t>　　⇒？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95536" y="2132856"/>
            <a:ext cx="5976664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52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食べたくないのに食べさせられました。</a:t>
            </a:r>
          </a:p>
        </p:txBody>
      </p:sp>
      <p:pic>
        <p:nvPicPr>
          <p:cNvPr id="2050" name="Picture 2" descr="C:\Users\akiratachibana\Desktop\6c5099b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2656"/>
            <a:ext cx="702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5157192"/>
            <a:ext cx="676875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036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豚がアイスを食べさせられています。</a:t>
            </a:r>
            <a:br>
              <a:rPr kumimoji="1" lang="en-US" altLang="ja-JP" dirty="0"/>
            </a:br>
            <a:r>
              <a:rPr lang="ja-JP" altLang="en-US" dirty="0"/>
              <a:t>アイス　</a:t>
            </a:r>
            <a:r>
              <a:rPr lang="zh-CN" altLang="en-US" dirty="0"/>
              <a:t>冰淇淋</a:t>
            </a:r>
            <a:endParaRPr kumimoji="1" lang="ja-JP" altLang="en-US" dirty="0"/>
          </a:p>
        </p:txBody>
      </p:sp>
      <p:pic>
        <p:nvPicPr>
          <p:cNvPr id="1026" name="Picture 2" descr="C:\Users\akira\Desktop\original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164000" cy="520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611560" y="260648"/>
            <a:ext cx="799288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3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600" dirty="0"/>
              <a:t>《</a:t>
            </a:r>
            <a:r>
              <a:rPr kumimoji="1" lang="ja-JP" altLang="en-US" sz="3600" dirty="0"/>
              <a:t>嬉しい時</a:t>
            </a:r>
            <a:r>
              <a:rPr kumimoji="1" lang="en-US" altLang="ja-JP" sz="3600" dirty="0"/>
              <a:t>》</a:t>
            </a:r>
            <a:br>
              <a:rPr kumimoji="1" lang="en-US" altLang="ja-JP" sz="3600" dirty="0"/>
            </a:br>
            <a:r>
              <a:rPr kumimoji="1" lang="ja-JP" altLang="en-US" sz="3600" dirty="0"/>
              <a:t>男の人は女の人に、ご飯を食べ</a:t>
            </a:r>
            <a:r>
              <a:rPr kumimoji="1" lang="ja-JP" altLang="en-US" sz="3600" u="sng" dirty="0"/>
              <a:t>させてもらいました</a:t>
            </a:r>
            <a:r>
              <a:rPr kumimoji="1" lang="ja-JP" altLang="en-US" sz="3600" dirty="0"/>
              <a:t>。</a:t>
            </a:r>
          </a:p>
        </p:txBody>
      </p:sp>
      <p:pic>
        <p:nvPicPr>
          <p:cNvPr id="4098" name="Picture 2" descr="C:\Users\akira\Desktop\20160928-0356167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6880"/>
            <a:ext cx="8172000" cy="512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83568" y="548680"/>
            <a:ext cx="799288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2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我被迫打了高尔夫。</a:t>
            </a:r>
            <a:br>
              <a:rPr lang="en-US" altLang="zh-CN" dirty="0"/>
            </a:br>
            <a:r>
              <a:rPr lang="ja-JP" altLang="en-US" dirty="0"/>
              <a:t>高尔夫 　ゴルフ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私はゴルフをさせられました。</a:t>
            </a:r>
            <a:endParaRPr kumimoji="1" lang="ja-JP" altLang="en-US" dirty="0"/>
          </a:p>
        </p:txBody>
      </p:sp>
      <p:pic>
        <p:nvPicPr>
          <p:cNvPr id="2050" name="Picture 2" descr="C:\Users\akira\Desktop\sports_slump_golf-685x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313049"/>
            <a:ext cx="4176000" cy="43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556792"/>
            <a:ext cx="511256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46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　老师让我观摩他的（授）课。</a:t>
            </a:r>
            <a:br>
              <a:rPr lang="en-US" altLang="zh-CN" dirty="0"/>
            </a:br>
            <a:r>
              <a:rPr lang="ja-JP" altLang="en-US" sz="1600" dirty="0"/>
              <a:t>参考：</a:t>
            </a:r>
            <a:r>
              <a:rPr lang="en-US" altLang="ja-JP" sz="1600" dirty="0"/>
              <a:t>http://jp.tingroom.com/yufa/jxxj/41354.html</a:t>
            </a:r>
            <a:endParaRPr kumimoji="1" lang="ja-JP" altLang="en-US" sz="1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先生の授業を見学させてもらった。</a:t>
            </a:r>
            <a:endParaRPr kumimoji="1" lang="ja-JP" altLang="en-US" dirty="0"/>
          </a:p>
        </p:txBody>
      </p:sp>
      <p:pic>
        <p:nvPicPr>
          <p:cNvPr id="3074" name="Picture 2" descr="C:\Users\akira\Desktop\appeal01-img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5436000" cy="43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556792"/>
            <a:ext cx="612068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68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宿題（～</a:t>
            </a:r>
            <a:r>
              <a:rPr lang="en-US" altLang="ja-JP" dirty="0"/>
              <a:t>9</a:t>
            </a:r>
            <a:r>
              <a:rPr lang="ja-JP" altLang="en-US" dirty="0"/>
              <a:t>月</a:t>
            </a:r>
            <a:r>
              <a:rPr lang="en-US" altLang="ja-JP"/>
              <a:t>27</a:t>
            </a:r>
            <a:r>
              <a:rPr lang="ja-JP" altLang="en-US"/>
              <a:t>日　</a:t>
            </a:r>
            <a:r>
              <a:rPr lang="ja-JP" altLang="en-US" dirty="0"/>
              <a:t>２３：５９）</a:t>
            </a:r>
            <a:br>
              <a:rPr lang="en-US" altLang="ja-JP" dirty="0"/>
            </a:br>
            <a:r>
              <a:rPr lang="ja-JP" altLang="en-US" dirty="0"/>
              <a:t>学堂に提出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第</a:t>
            </a:r>
            <a:r>
              <a:rPr lang="en-US" altLang="ja-JP" dirty="0"/>
              <a:t>25</a:t>
            </a:r>
            <a:r>
              <a:rPr lang="ja-JP" altLang="en-US" dirty="0"/>
              <a:t>課・本文の内容を</a:t>
            </a:r>
            <a:r>
              <a:rPr lang="en-US" altLang="ja-JP" dirty="0"/>
              <a:t>90</a:t>
            </a:r>
            <a:r>
              <a:rPr lang="ja-JP" altLang="en-US" dirty="0"/>
              <a:t>字以内で要約（ようやく）してください。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要約：文摘、摘要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kumimoji="1" lang="en-US" altLang="ja-JP" u="sng" dirty="0"/>
              <a:t>word</a:t>
            </a:r>
            <a:r>
              <a:rPr kumimoji="1" lang="ja-JP" altLang="en-US" dirty="0" err="1"/>
              <a:t>で提</a:t>
            </a:r>
            <a:r>
              <a:rPr kumimoji="1" lang="ja-JP" altLang="en-US" dirty="0"/>
              <a:t>出！（</a:t>
            </a:r>
            <a:r>
              <a:rPr kumimoji="1" lang="en-US" altLang="ja-JP" dirty="0"/>
              <a:t>word</a:t>
            </a:r>
            <a:r>
              <a:rPr kumimoji="1" lang="ja-JP" altLang="en-US" dirty="0"/>
              <a:t>以外は見ません！）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・題名は学籍番号・名前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・提出すれば</a:t>
            </a:r>
            <a:r>
              <a:rPr kumimoji="1" lang="en-US" altLang="ja-JP" dirty="0"/>
              <a:t>OK</a:t>
            </a:r>
            <a:r>
              <a:rPr kumimoji="1" lang="ja-JP" altLang="en-US"/>
              <a:t>です～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7856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突然ゲームに参加させられました。</a:t>
            </a:r>
            <a:br>
              <a:rPr kumimoji="1" lang="en-US" altLang="ja-JP" dirty="0"/>
            </a:br>
            <a:r>
              <a:rPr lang="ja-JP" altLang="en-US" dirty="0"/>
              <a:t>ゲーム　</a:t>
            </a:r>
            <a:r>
              <a:rPr lang="zh-CN" altLang="en-US" dirty="0"/>
              <a:t>游戏，比赛</a:t>
            </a:r>
            <a:endParaRPr kumimoji="1" lang="ja-JP" altLang="en-US" dirty="0"/>
          </a:p>
        </p:txBody>
      </p:sp>
      <p:pic>
        <p:nvPicPr>
          <p:cNvPr id="4098" name="Picture 2" descr="C:\Users\akiratachibana\Desktop\original (2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556730"/>
            <a:ext cx="8244000" cy="473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2"/>
          <p:cNvSpPr/>
          <p:nvPr/>
        </p:nvSpPr>
        <p:spPr>
          <a:xfrm>
            <a:off x="755576" y="188640"/>
            <a:ext cx="748883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73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3331" y="5517232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主人に変な服を着させられました。　</a:t>
            </a:r>
            <a:endParaRPr kumimoji="1" lang="en-US" altLang="ja-JP" sz="3600" dirty="0"/>
          </a:p>
          <a:p>
            <a:r>
              <a:rPr lang="ja-JP" altLang="en-US" sz="3600" dirty="0"/>
              <a:t>　　　　　　　　　　　　　　変（へん）だ　奇怪</a:t>
            </a:r>
            <a:r>
              <a:rPr kumimoji="1" lang="ja-JP" altLang="en-US" sz="3600" dirty="0"/>
              <a:t>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C:\Users\akiratachibana\Desktop\mediu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3"/>
            <a:ext cx="8244000" cy="464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 4"/>
          <p:cNvSpPr/>
          <p:nvPr/>
        </p:nvSpPr>
        <p:spPr>
          <a:xfrm>
            <a:off x="693331" y="5517232"/>
            <a:ext cx="7119029" cy="6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お母さんに変な顔をさせられました。</a:t>
            </a:r>
          </a:p>
        </p:txBody>
      </p:sp>
      <p:pic>
        <p:nvPicPr>
          <p:cNvPr id="3074" name="Picture 2" descr="C:\Users\akiratachibana\Desktop\original (1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37"/>
            <a:ext cx="8028000" cy="451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2"/>
          <p:cNvSpPr/>
          <p:nvPr/>
        </p:nvSpPr>
        <p:spPr>
          <a:xfrm>
            <a:off x="539552" y="476672"/>
            <a:ext cx="799288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303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カラオケで先輩（せんぱい）にお酒を飲まされました。　カラオケ　卡拉</a:t>
            </a:r>
            <a:r>
              <a:rPr lang="en-US" altLang="ja-JP" dirty="0"/>
              <a:t>OK</a:t>
            </a:r>
            <a:endParaRPr kumimoji="1" lang="ja-JP" altLang="en-US" dirty="0"/>
          </a:p>
        </p:txBody>
      </p:sp>
      <p:pic>
        <p:nvPicPr>
          <p:cNvPr id="2050" name="Picture 2" descr="C:\Users\akira\Desktop\o0461025913896998945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80000" cy="465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755576" y="332656"/>
            <a:ext cx="784887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05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32000"/>
          </a:xfrm>
        </p:spPr>
        <p:txBody>
          <a:bodyPr>
            <a:normAutofit fontScale="90000"/>
          </a:bodyPr>
          <a:lstStyle/>
          <a:p>
            <a:r>
              <a:rPr kumimoji="1" lang="en-US" altLang="ja-JP" sz="4000" dirty="0"/>
              <a:t>《</a:t>
            </a:r>
            <a:r>
              <a:rPr kumimoji="1" lang="ja-JP" altLang="en-US" sz="4000" dirty="0"/>
              <a:t>例外</a:t>
            </a:r>
            <a:r>
              <a:rPr kumimoji="1" lang="en-US" altLang="ja-JP" sz="4000" dirty="0"/>
              <a:t>》</a:t>
            </a:r>
            <a:r>
              <a:rPr lang="ja-JP" altLang="en-US" sz="4000" dirty="0"/>
              <a:t>目の前のすばらしい景色に感動させられました。</a:t>
            </a:r>
            <a:br>
              <a:rPr lang="en-US" altLang="ja-JP" sz="4000" dirty="0"/>
            </a:br>
            <a:r>
              <a:rPr lang="ja-JP" altLang="en-US" sz="4000" dirty="0"/>
              <a:t>（我不由得被眼前的美丽景色所感动。）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/>
              <a:t>感情の言葉と使うときは被害の気持ちはありません。何かが原因で、自然にその感情が起こるという時に使います。</a:t>
            </a:r>
            <a:endParaRPr lang="en-US" altLang="ja-JP" sz="3600" dirty="0"/>
          </a:p>
          <a:p>
            <a:pPr marL="0" indent="0">
              <a:buNone/>
            </a:pPr>
            <a:r>
              <a:rPr lang="zh-CN" altLang="en-US" sz="3600" dirty="0"/>
              <a:t>含有感情的词汇在使用时并没有被伤害的意思在里面。因为某些原因自然而然地产生了那种感情时可以使用。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1600" dirty="0">
                <a:hlinkClick r:id="rId3"/>
              </a:rPr>
              <a:t>参考：</a:t>
            </a:r>
            <a:r>
              <a:rPr lang="en-US" altLang="ja-JP" sz="1600" dirty="0">
                <a:hlinkClick r:id="rId3"/>
              </a:rPr>
              <a:t>https://chiyo-sampo.net/grammar-jlptn4-causative-passive-form/</a:t>
            </a:r>
            <a:r>
              <a:rPr lang="ja-JP" altLang="en-US" sz="1600" dirty="0" err="1"/>
              <a:t>、</a:t>
            </a:r>
            <a:r>
              <a:rPr lang="en-US" altLang="ja-JP" sz="1600" dirty="0"/>
              <a:t>https://www.hujiang.com/c/k_4863835/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4170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世話（せわ）</a:t>
            </a:r>
            <a:r>
              <a:rPr lang="ja-JP" altLang="en-US" dirty="0"/>
              <a:t>　　照顾　　　　　パンク　爆胎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タイヤ　轮胎　　　　　　　換（か）える　替换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おごる　请客　　　　　</a:t>
            </a:r>
            <a:r>
              <a:rPr kumimoji="1" lang="ja-JP" altLang="en-US" dirty="0"/>
              <a:t>アイロンを</a:t>
            </a:r>
            <a:r>
              <a:rPr lang="ja-JP" altLang="en-US" dirty="0"/>
              <a:t>かける　烙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文句（もんく）　抱怨　　　　　磨（みが）く　擦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皿（さら）　皿　　　　　　　　　　塾（じゅく）　塾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931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 descr="C:\Users\akiratachibana\Documents\1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5535" y="260647"/>
            <a:ext cx="8352000" cy="43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3365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１．ひろしさんはみちこさんに買い物に付き合わされます。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２</a:t>
            </a:r>
            <a:r>
              <a:rPr lang="ja-JP" altLang="en-US" dirty="0"/>
              <a:t>．ひろしさんはみちこさんに駅に迎えに行かされます。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３</a:t>
            </a:r>
            <a:r>
              <a:rPr lang="ja-JP" altLang="en-US" dirty="0"/>
              <a:t>．ひろしさんはみちこさんに高い服を買わされます。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４</a:t>
            </a:r>
            <a:r>
              <a:rPr lang="ja-JP" altLang="en-US" dirty="0"/>
              <a:t>．ひろしさんはみちこさんにパンクした時タイヤを換えさ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せられます。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５</a:t>
            </a:r>
            <a:r>
              <a:rPr lang="ja-JP" altLang="en-US" dirty="0"/>
              <a:t>．ひろしさんはみちこさんにお弁当を作らされます。</a:t>
            </a:r>
            <a:endParaRPr kumimoji="1" lang="ja-JP" altLang="en-US" dirty="0"/>
          </a:p>
        </p:txBody>
      </p:sp>
      <p:pic>
        <p:nvPicPr>
          <p:cNvPr id="4" name="図 3" descr="C:\Users\akiratachibana\Documents\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528" y="274384"/>
            <a:ext cx="5607496" cy="2754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図 4" descr="C:\Users\akiratachibana\Documents\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2160" y="937683"/>
            <a:ext cx="2660904" cy="20913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1007604" y="3140968"/>
            <a:ext cx="792088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043608" y="3645024"/>
            <a:ext cx="784887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043608" y="4077072"/>
            <a:ext cx="7848872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007604" y="4437072"/>
            <a:ext cx="7884876" cy="79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043608" y="5229200"/>
            <a:ext cx="784887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4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６．みちこさんはひろしさんに夕食をおごらされます。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７．みちこさんはひろしさんにアイロンを</a:t>
            </a:r>
            <a:r>
              <a:rPr lang="ja-JP" altLang="en-US" dirty="0" err="1"/>
              <a:t>かけさせら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れます。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８</a:t>
            </a:r>
            <a:r>
              <a:rPr lang="ja-JP" altLang="en-US" dirty="0"/>
              <a:t>．みちこさんはひろしさんに部屋を掃除させられ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９．みちこさんはひろしさんに毎晩会社の文句を聞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かされます。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10</a:t>
            </a:r>
            <a:r>
              <a:rPr lang="ja-JP" altLang="en-US" dirty="0" err="1"/>
              <a:t>．</a:t>
            </a:r>
            <a:r>
              <a:rPr lang="ja-JP" altLang="en-US" dirty="0"/>
              <a:t>みちこさんはひろしさんに靴を磨かされます。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 descr="C:\Users\akiratachibana\Documents\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6944" y="260648"/>
            <a:ext cx="2642616" cy="19815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図 4" descr="C:\Users\akiratachibana\Documents\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9560" y="260648"/>
            <a:ext cx="4719003" cy="18187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1043608" y="2348880"/>
            <a:ext cx="698477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043608" y="2780928"/>
            <a:ext cx="698477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043608" y="3645024"/>
            <a:ext cx="6984776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043608" y="4437112"/>
            <a:ext cx="691276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043608" y="5301208"/>
            <a:ext cx="698477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77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内容、字数、文法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京都大学の留学生である呂艶さんは、クラスの餃子パーティーで先生役をさせられることになりましたが、餃子も料理もほとんど作ったことがないので、心配したり、困ったりしています。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（</a:t>
            </a:r>
            <a:r>
              <a:rPr lang="en-US" altLang="ja-JP" dirty="0"/>
              <a:t>85</a:t>
            </a:r>
            <a:r>
              <a:rPr lang="ja-JP" altLang="en-US" dirty="0"/>
              <a:t>字）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516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２．</a:t>
            </a:r>
            <a:r>
              <a:rPr lang="en-US" altLang="ja-JP" dirty="0"/>
              <a:t>i</a:t>
            </a:r>
            <a:r>
              <a:rPr kumimoji="1" lang="en-US" altLang="ja-JP" dirty="0"/>
              <a:t>nterview </a:t>
            </a:r>
            <a:r>
              <a:rPr kumimoji="1" lang="ja-JP" altLang="en-US" dirty="0"/>
              <a:t>面接（めんせつ）</a:t>
            </a:r>
            <a:br>
              <a:rPr kumimoji="1" lang="en-US" altLang="ja-JP" dirty="0"/>
            </a:br>
            <a:r>
              <a:rPr lang="ja-JP" altLang="en-US" dirty="0"/>
              <a:t>７．ホストファミリー 寄宿家庭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１．スーさんは日本の社会について研究する</a:t>
            </a:r>
            <a:r>
              <a:rPr kumimoji="1" lang="ja-JP" altLang="en-US" dirty="0" err="1"/>
              <a:t>こ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     </a:t>
            </a:r>
            <a:r>
              <a:rPr kumimoji="1" lang="ja-JP" altLang="en-US" dirty="0" err="1"/>
              <a:t>とに</a:t>
            </a:r>
            <a:r>
              <a:rPr kumimoji="1" lang="ja-JP" altLang="en-US" dirty="0"/>
              <a:t>しました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２．ロバートさんは日本の会社の面接を受ける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</a:t>
            </a:r>
            <a:r>
              <a:rPr lang="ja-JP" altLang="en-US" dirty="0"/>
              <a:t>ことにしました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３．ジョンさんは日本で空手を習うため、オース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      </a:t>
            </a:r>
            <a:r>
              <a:rPr kumimoji="1" lang="ja-JP" altLang="en-US" dirty="0"/>
              <a:t>トラリアに帰らないことにしました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４．たけしさんは会社をやめて、新しい仕事を探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</a:t>
            </a:r>
            <a:r>
              <a:rPr lang="ja-JP" altLang="en-US" dirty="0"/>
              <a:t>すことにしました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43608" y="1551096"/>
            <a:ext cx="7560840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1043608" y="2708920"/>
            <a:ext cx="7560840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104376" y="3755884"/>
            <a:ext cx="756084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108375" y="4874856"/>
            <a:ext cx="7704856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24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５．みちこさんは留学することにしました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６．山下先生は中国で日本語を教えることにし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ました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７．メアリーさんのホストファミリーはメアリーさ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kumimoji="1" lang="ja-JP" altLang="en-US" dirty="0" err="1"/>
              <a:t>んに</a:t>
            </a:r>
            <a:r>
              <a:rPr kumimoji="1" lang="ja-JP" altLang="en-US" dirty="0"/>
              <a:t>会いにアメリカに行くことにしました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８．けんさんは小学校の先生になることにしまし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た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43608" y="1556792"/>
            <a:ext cx="655272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1043608" y="2276872"/>
            <a:ext cx="734481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43608" y="3284984"/>
            <a:ext cx="7344816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043608" y="4581128"/>
            <a:ext cx="7632848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0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626400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１．出すことになりました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２．信じないことにし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３．することになります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４．行くことになりました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５．帰ることにしました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６．言うことにします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７．することになった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zh-CN" altLang="en-US" dirty="0"/>
              <a:t>嘘</a:t>
            </a:r>
            <a:r>
              <a:rPr lang="ja-JP" altLang="en-US" dirty="0"/>
              <a:t>（うそ）</a:t>
            </a:r>
            <a:r>
              <a:rPr lang="zh-CN" altLang="en-US" dirty="0"/>
              <a:t>　谎言　　委員</a:t>
            </a:r>
            <a:r>
              <a:rPr lang="ja-JP" altLang="en-US" dirty="0"/>
              <a:t>（いいん）</a:t>
            </a:r>
            <a:r>
              <a:rPr lang="zh-CN" altLang="en-US" dirty="0"/>
              <a:t>　委员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43608" y="332656"/>
            <a:ext cx="374441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43608" y="908720"/>
            <a:ext cx="302433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043608" y="1484784"/>
            <a:ext cx="34563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043608" y="1988840"/>
            <a:ext cx="34563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043608" y="2636912"/>
            <a:ext cx="331236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1043608" y="3212976"/>
            <a:ext cx="302433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043608" y="3789040"/>
            <a:ext cx="302433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554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≪使役受け身≫⇒使役（第</a:t>
            </a:r>
            <a:r>
              <a:rPr lang="en-US" altLang="ja-JP" dirty="0"/>
              <a:t>24</a:t>
            </a:r>
            <a:r>
              <a:rPr lang="ja-JP" altLang="en-US" dirty="0"/>
              <a:t>課）＋受け身（</a:t>
            </a:r>
            <a:r>
              <a:rPr lang="zh-CN" altLang="en-US" dirty="0"/>
              <a:t>被动句 </a:t>
            </a:r>
            <a:r>
              <a:rPr lang="ja-JP" altLang="en-US" dirty="0"/>
              <a:t>第</a:t>
            </a:r>
            <a:r>
              <a:rPr lang="en-US" altLang="ja-JP" dirty="0"/>
              <a:t>21</a:t>
            </a:r>
            <a:r>
              <a:rPr lang="ja-JP" altLang="en-US" dirty="0"/>
              <a:t>課）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400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表示被迫或迫不得已做某事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《</a:t>
            </a:r>
            <a:r>
              <a:rPr lang="ja-JP" altLang="en-US" dirty="0"/>
              <a:t>「嫌だなあ」（真讨厌）という気もち</a:t>
            </a:r>
            <a:r>
              <a:rPr lang="en-US" altLang="ja-JP" dirty="0"/>
              <a:t>》</a:t>
            </a:r>
          </a:p>
          <a:p>
            <a:pPr marL="0" indent="0">
              <a:buNone/>
            </a:pPr>
            <a:r>
              <a:rPr lang="ja-JP" altLang="ja-JP" dirty="0"/>
              <a:t>Ⅰ書く　</a:t>
            </a:r>
            <a:r>
              <a:rPr lang="en-US" altLang="ja-JP" dirty="0" err="1"/>
              <a:t>kak</a:t>
            </a:r>
            <a:r>
              <a:rPr lang="en-US" altLang="ja-JP" strike="dblStrike" dirty="0" err="1"/>
              <a:t>u</a:t>
            </a:r>
            <a:r>
              <a:rPr lang="ja-JP" altLang="ja-JP" dirty="0"/>
              <a:t>→書かされる　　</a:t>
            </a:r>
            <a:r>
              <a:rPr lang="en-US" altLang="ja-JP" dirty="0" err="1"/>
              <a:t>kak</a:t>
            </a:r>
            <a:r>
              <a:rPr lang="en-US" altLang="ja-JP" u="sng" dirty="0" err="1"/>
              <a:t>asareru</a:t>
            </a:r>
            <a:endParaRPr lang="ja-JP" altLang="ja-JP" dirty="0"/>
          </a:p>
          <a:p>
            <a:pPr marL="0" indent="0">
              <a:buNone/>
            </a:pPr>
            <a:r>
              <a:rPr lang="ja-JP" altLang="ja-JP" dirty="0"/>
              <a:t>　　　　　　　　　書かせられる　</a:t>
            </a:r>
            <a:r>
              <a:rPr lang="en-US" altLang="ja-JP" dirty="0" err="1"/>
              <a:t>kak</a:t>
            </a:r>
            <a:r>
              <a:rPr lang="en-US" altLang="ja-JP" u="sng" dirty="0" err="1"/>
              <a:t>aserareru</a:t>
            </a:r>
            <a:endParaRPr lang="ja-JP" altLang="ja-JP" dirty="0"/>
          </a:p>
          <a:p>
            <a:pPr marL="0" indent="0">
              <a:buNone/>
            </a:pPr>
            <a:r>
              <a:rPr lang="ja-JP" altLang="ja-JP" dirty="0"/>
              <a:t>Ⅱ見</a:t>
            </a:r>
            <a:r>
              <a:rPr lang="ja-JP" altLang="ja-JP" strike="dblStrike" dirty="0"/>
              <a:t>る</a:t>
            </a:r>
            <a:r>
              <a:rPr lang="ja-JP" altLang="ja-JP" dirty="0"/>
              <a:t>→見</a:t>
            </a:r>
            <a:r>
              <a:rPr lang="ja-JP" altLang="ja-JP" u="sng" dirty="0"/>
              <a:t>させられる</a:t>
            </a:r>
          </a:p>
          <a:p>
            <a:pPr marL="0" indent="0">
              <a:buNone/>
            </a:pPr>
            <a:r>
              <a:rPr lang="ja-JP" altLang="ja-JP" dirty="0"/>
              <a:t>Ⅲする→させられる</a:t>
            </a:r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ja-JP" altLang="ja-JP" dirty="0"/>
              <a:t>来る→来させられる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・休みなのに、先生</a:t>
            </a:r>
            <a:r>
              <a:rPr lang="ja-JP" altLang="en-US" u="sng" dirty="0"/>
              <a:t>に</a:t>
            </a:r>
            <a:r>
              <a:rPr lang="ja-JP" altLang="en-US" dirty="0"/>
              <a:t>学校に来させられました。</a:t>
            </a:r>
            <a:endParaRPr lang="ja-JP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448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A</a:t>
            </a:r>
            <a:r>
              <a:rPr kumimoji="1" lang="ja-JP" altLang="en-US" dirty="0"/>
              <a:t>：グループでミーティングみたいなやつを</a:t>
            </a:r>
            <a:r>
              <a:rPr kumimoji="1" lang="ja-JP" altLang="en-US" dirty="0" err="1"/>
              <a:t>やら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　　</a:t>
            </a:r>
            <a:r>
              <a:rPr kumimoji="1" lang="ja-JP" altLang="en-US"/>
              <a:t>されるん</a:t>
            </a:r>
            <a:r>
              <a:rPr kumimoji="1" lang="ja-JP" altLang="en-US" dirty="0"/>
              <a:t>ですね。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</a:t>
            </a:r>
            <a:r>
              <a:rPr lang="ja-JP" altLang="en-US" dirty="0"/>
              <a:t>：あ、嫌、嫌なのか・・・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A</a:t>
            </a:r>
            <a:r>
              <a:rPr kumimoji="1" lang="ja-JP" altLang="en-US" dirty="0"/>
              <a:t>：いや、そんなことない、やりたかったんです。</a:t>
            </a:r>
          </a:p>
        </p:txBody>
      </p:sp>
    </p:spTree>
    <p:extLst>
      <p:ext uri="{BB962C8B-B14F-4D97-AF65-F5344CB8AC3E}">
        <p14:creationId xmlns:p14="http://schemas.microsoft.com/office/powerpoint/2010/main" val="395156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注意</a:t>
            </a:r>
            <a:r>
              <a:rPr lang="en-US" altLang="ja-JP" dirty="0"/>
              <a:t>】</a:t>
            </a:r>
            <a:br>
              <a:rPr lang="en-US" altLang="ja-JP" dirty="0"/>
            </a:br>
            <a:r>
              <a:rPr lang="ja-JP" altLang="en-US" dirty="0"/>
              <a:t>「す」で終わる動詞⇒「</a:t>
            </a:r>
            <a:r>
              <a:rPr lang="en-US" altLang="ja-JP" dirty="0" err="1"/>
              <a:t>asareru</a:t>
            </a:r>
            <a:r>
              <a:rPr lang="ja-JP" altLang="en-US" dirty="0"/>
              <a:t>」はない</a:t>
            </a:r>
            <a:endParaRPr kumimoji="1" lang="ja-JP" altLang="en-US" dirty="0"/>
          </a:p>
        </p:txBody>
      </p:sp>
      <p:pic>
        <p:nvPicPr>
          <p:cNvPr id="3074" name="Picture 2" descr="C:\Users\akira\Desktop\form-siekiukemi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820000" cy="496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5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</Words>
  <Application>Microsoft Office PowerPoint</Application>
  <PresentationFormat>画面に合わせる (4:3)</PresentationFormat>
  <Paragraphs>123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テーマ</vt:lpstr>
      <vt:lpstr>第25課　</vt:lpstr>
      <vt:lpstr>宿題（～9月27日　２３：５９） 学堂に提出</vt:lpstr>
      <vt:lpstr>内容、字数、文法</vt:lpstr>
      <vt:lpstr>２．interview 面接（めんせつ） ７．ホストファミリー 寄宿家庭 </vt:lpstr>
      <vt:lpstr>PowerPoint プレゼンテーション</vt:lpstr>
      <vt:lpstr>PowerPoint プレゼンテーション</vt:lpstr>
      <vt:lpstr>≪使役受け身≫⇒使役（第24課）＋受け身（被动句 第21課）</vt:lpstr>
      <vt:lpstr>PowerPoint プレゼンテーション</vt:lpstr>
      <vt:lpstr>【注意】 「す」で終わる動詞⇒「asareru」はない</vt:lpstr>
      <vt:lpstr>PowerPoint プレゼンテーション</vt:lpstr>
      <vt:lpstr>使役受け身文の助詞</vt:lpstr>
      <vt:lpstr>一郎君は学校に行きます。</vt:lpstr>
      <vt:lpstr>お母さんは二郎君を学校に行かせます。（使役） 二郎君はお母さんに学校に行かされます。（使役受け身）</vt:lpstr>
      <vt:lpstr>≪使役≫⇒《使役受け身》 参考：https://www.zhihu.com/question/401615821/answer/1302044302</vt:lpstr>
      <vt:lpstr>PowerPoint プレゼンテーション</vt:lpstr>
      <vt:lpstr>豚がアイスを食べさせられています。 アイス　冰淇淋</vt:lpstr>
      <vt:lpstr>《嬉しい時》 男の人は女の人に、ご飯を食べさせてもらいました。</vt:lpstr>
      <vt:lpstr>我被迫打了高尔夫。 高尔夫 　ゴルフ</vt:lpstr>
      <vt:lpstr>　老师让我观摩他的（授）课。 参考：http://jp.tingroom.com/yufa/jxxj/41354.html</vt:lpstr>
      <vt:lpstr>突然ゲームに参加させられました。 ゲーム　游戏，比赛</vt:lpstr>
      <vt:lpstr>PowerPoint プレゼンテーション</vt:lpstr>
      <vt:lpstr>お母さんに変な顔をさせられました。</vt:lpstr>
      <vt:lpstr>カラオケで先輩（せんぱい）にお酒を飲まされました。　カラオケ　卡拉OK</vt:lpstr>
      <vt:lpstr>《例外》目の前のすばらしい景色に感動させられました。 （我不由得被眼前的美丽景色所感动。）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2024-09-30T09:34:19Z</dcterms:created>
  <dcterms:modified xsi:type="dcterms:W3CDTF">2024-09-30T09:34:24Z</dcterms:modified>
</cp:coreProperties>
</file>